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9" r:id="rId5"/>
    <p:sldId id="270" r:id="rId6"/>
    <p:sldId id="259" r:id="rId7"/>
    <p:sldId id="260" r:id="rId8"/>
    <p:sldId id="268" r:id="rId9"/>
    <p:sldId id="261" r:id="rId10"/>
    <p:sldId id="262" r:id="rId11"/>
    <p:sldId id="263" r:id="rId12"/>
    <p:sldId id="271" r:id="rId13"/>
    <p:sldId id="265" r:id="rId14"/>
    <p:sldId id="272" r:id="rId15"/>
    <p:sldId id="264" r:id="rId16"/>
    <p:sldId id="273" r:id="rId17"/>
    <p:sldId id="267" r:id="rId18"/>
    <p:sldId id="266"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707" autoAdjust="0"/>
  </p:normalViewPr>
  <p:slideViewPr>
    <p:cSldViewPr snapToGrid="0">
      <p:cViewPr varScale="1">
        <p:scale>
          <a:sx n="110" d="100"/>
          <a:sy n="110" d="100"/>
        </p:scale>
        <p:origin x="5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12/7/2015</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4.xml"/><Relationship Id="rId1" Type="http://schemas.openxmlformats.org/officeDocument/2006/relationships/video" Target="https://www.youtube.com/embed/236e3GYO-K4" TargetMode="External"/><Relationship Id="rId4" Type="http://schemas.openxmlformats.org/officeDocument/2006/relationships/hyperlink" Target="http://www.dailymail.co.uk/news/article-2416371/Italian-Lake-Garda-hold-remains-24-drowned-US-WWII-solders.html#v-2659887787001"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jpg"/><Relationship Id="rId12" Type="http://schemas.openxmlformats.org/officeDocument/2006/relationships/image" Target="../media/image37.jpg"/><Relationship Id="rId2"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31.jpg"/><Relationship Id="rId11" Type="http://schemas.openxmlformats.org/officeDocument/2006/relationships/image" Target="../media/image36.jpg"/><Relationship Id="rId5" Type="http://schemas.openxmlformats.org/officeDocument/2006/relationships/image" Target="../media/image30.JPG"/><Relationship Id="rId10" Type="http://schemas.openxmlformats.org/officeDocument/2006/relationships/image" Target="../media/image35.JPG"/><Relationship Id="rId4" Type="http://schemas.openxmlformats.org/officeDocument/2006/relationships/image" Target="../media/image29.JPG"/><Relationship Id="rId9" Type="http://schemas.openxmlformats.org/officeDocument/2006/relationships/image" Target="../media/image34.JPG"/></Relationships>
</file>

<file path=ppt/slides/_rels/slide1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gif"/><Relationship Id="rId7" Type="http://schemas.openxmlformats.org/officeDocument/2006/relationships/image" Target="../media/image43.jpeg"/><Relationship Id="rId2" Type="http://schemas.openxmlformats.org/officeDocument/2006/relationships/image" Target="../media/image38.jp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abmc.gov/sites/default/files/publications/Florence_Booklet.pdf" TargetMode="External"/><Relationship Id="rId7" Type="http://schemas.openxmlformats.org/officeDocument/2006/relationships/hyperlink" Target="https://www.abmc.gov/node/379158#.VmLMVPl96Uk" TargetMode="External"/><Relationship Id="rId2" Type="http://schemas.openxmlformats.org/officeDocument/2006/relationships/hyperlink" Target="https://www.abmc.gov/sites/default/files/publications/Commemorative%20Sites%20Booklet%20Sept%202015_508.pdf" TargetMode="External"/><Relationship Id="rId1" Type="http://schemas.openxmlformats.org/officeDocument/2006/relationships/slideLayout" Target="../slideLayouts/slideLayout2.xml"/><Relationship Id="rId6" Type="http://schemas.openxmlformats.org/officeDocument/2006/relationships/hyperlink" Target="http://www.legacy.com/obituaries/myplainview/obituary.aspx?n=flossie-dillard&amp;pid=3271793" TargetMode="External"/><Relationship Id="rId5" Type="http://schemas.openxmlformats.org/officeDocument/2006/relationships/hyperlink" Target="http://www.dailymail.co.uk/news/article-2416371/Italian-Lake-Garda-hold-remains-24-drowned-US-WWII-solders.html" TargetMode="External"/><Relationship Id="rId4" Type="http://schemas.openxmlformats.org/officeDocument/2006/relationships/hyperlink" Target="https://www.abmc.gov/sites/default/files/publications/Florence%20508_3-26-2015.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68627"/>
            <a:ext cx="12192000" cy="3083054"/>
          </a:xfrm>
        </p:spPr>
        <p:txBody>
          <a:bodyPr>
            <a:normAutofit/>
          </a:bodyPr>
          <a:lstStyle/>
          <a:p>
            <a:r>
              <a:rPr lang="en-US" dirty="0" smtClean="0"/>
              <a:t/>
            </a:r>
            <a:br>
              <a:rPr lang="en-US" dirty="0" smtClean="0"/>
            </a:br>
            <a:r>
              <a:rPr lang="en-US" sz="8000" dirty="0" smtClean="0"/>
              <a:t>love and war</a:t>
            </a:r>
            <a:r>
              <a:rPr lang="en-US" sz="5300" dirty="0" smtClean="0"/>
              <a:t/>
            </a:r>
            <a:br>
              <a:rPr lang="en-US" sz="5300" dirty="0" smtClean="0"/>
            </a:br>
            <a:r>
              <a:rPr lang="en-US" dirty="0" smtClean="0"/>
              <a:t/>
            </a:r>
            <a:br>
              <a:rPr lang="en-US" dirty="0" smtClean="0"/>
            </a:br>
            <a:r>
              <a:rPr lang="en-US" sz="3200" dirty="0" smtClean="0"/>
              <a:t>Danae Nizamuldin</a:t>
            </a:r>
            <a:endParaRPr lang="en-US" sz="3200" dirty="0"/>
          </a:p>
        </p:txBody>
      </p:sp>
      <p:sp>
        <p:nvSpPr>
          <p:cNvPr id="3" name="Subtitle 2"/>
          <p:cNvSpPr>
            <a:spLocks noGrp="1"/>
          </p:cNvSpPr>
          <p:nvPr>
            <p:ph type="subTitle" idx="1"/>
          </p:nvPr>
        </p:nvSpPr>
        <p:spPr>
          <a:xfrm>
            <a:off x="1595268" y="4664719"/>
            <a:ext cx="9001462" cy="1655762"/>
          </a:xfrm>
        </p:spPr>
        <p:txBody>
          <a:bodyPr/>
          <a:lstStyle/>
          <a:p>
            <a:r>
              <a:rPr lang="en-US" dirty="0" smtClean="0"/>
              <a:t>Oral History Project</a:t>
            </a:r>
            <a:br>
              <a:rPr lang="en-US" dirty="0" smtClean="0"/>
            </a:br>
            <a:r>
              <a:rPr lang="en-US" dirty="0" smtClean="0"/>
              <a:t>Fall II 2015</a:t>
            </a:r>
            <a:endParaRPr lang="en-US" dirty="0"/>
          </a:p>
        </p:txBody>
      </p:sp>
    </p:spTree>
    <p:extLst>
      <p:ext uri="{BB962C8B-B14F-4D97-AF65-F5344CB8AC3E}">
        <p14:creationId xmlns:p14="http://schemas.microsoft.com/office/powerpoint/2010/main" val="340002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Wren Jackson Dillard</a:t>
            </a:r>
            <a:endParaRPr lang="en-US" dirty="0"/>
          </a:p>
        </p:txBody>
      </p:sp>
      <p:sp>
        <p:nvSpPr>
          <p:cNvPr id="3" name="Content Placeholder 2"/>
          <p:cNvSpPr>
            <a:spLocks noGrp="1"/>
          </p:cNvSpPr>
          <p:nvPr>
            <p:ph idx="1"/>
          </p:nvPr>
        </p:nvSpPr>
        <p:spPr>
          <a:xfrm>
            <a:off x="913795" y="1843515"/>
            <a:ext cx="10353762" cy="4383113"/>
          </a:xfrm>
        </p:spPr>
        <p:txBody>
          <a:bodyPr>
            <a:normAutofit fontScale="92500" lnSpcReduction="10000"/>
          </a:bodyPr>
          <a:lstStyle/>
          <a:p>
            <a:r>
              <a:rPr lang="en-US" dirty="0" smtClean="0">
                <a:effectLst/>
              </a:rPr>
              <a:t>Served as an airplane mechanic in </a:t>
            </a:r>
          </a:p>
          <a:p>
            <a:r>
              <a:rPr lang="en-US" dirty="0" smtClean="0">
                <a:effectLst/>
              </a:rPr>
              <a:t>When Jerry T. Dillard II was two, Flossie married </a:t>
            </a:r>
            <a:r>
              <a:rPr lang="en-US" dirty="0">
                <a:effectLst/>
              </a:rPr>
              <a:t>Wren Jackson Dillard on May 4, 1947, in </a:t>
            </a:r>
            <a:r>
              <a:rPr lang="en-US" dirty="0" smtClean="0">
                <a:effectLst/>
              </a:rPr>
              <a:t>Plainview, Texas.</a:t>
            </a:r>
          </a:p>
          <a:p>
            <a:r>
              <a:rPr lang="en-US" dirty="0" smtClean="0">
                <a:effectLst/>
              </a:rPr>
              <a:t>He promised to step up and help care for her son and to support her in any way she needed. </a:t>
            </a:r>
          </a:p>
          <a:p>
            <a:r>
              <a:rPr lang="en-US" dirty="0" smtClean="0">
                <a:effectLst/>
              </a:rPr>
              <a:t>Four children which would lead to </a:t>
            </a:r>
          </a:p>
          <a:p>
            <a:pPr lvl="1"/>
            <a:r>
              <a:rPr lang="en-US" dirty="0" smtClean="0">
                <a:effectLst/>
              </a:rPr>
              <a:t>9 grandchildren</a:t>
            </a:r>
          </a:p>
          <a:p>
            <a:pPr lvl="1"/>
            <a:r>
              <a:rPr lang="en-US" dirty="0" smtClean="0">
                <a:effectLst/>
              </a:rPr>
              <a:t>17 great-grandchildren</a:t>
            </a:r>
          </a:p>
          <a:p>
            <a:pPr lvl="1"/>
            <a:r>
              <a:rPr lang="en-US" dirty="0" smtClean="0">
                <a:effectLst/>
              </a:rPr>
              <a:t>1 great-great-grandchild. </a:t>
            </a:r>
          </a:p>
          <a:p>
            <a:r>
              <a:rPr lang="en-US" dirty="0" smtClean="0">
                <a:effectLst/>
              </a:rPr>
              <a:t>Wren passed away January 4, 2004.</a:t>
            </a:r>
          </a:p>
          <a:p>
            <a:r>
              <a:rPr lang="en-US" dirty="0" smtClean="0">
                <a:effectLst/>
              </a:rPr>
              <a:t>Flossie died on March 8, 2005.</a:t>
            </a:r>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5763" b="8897"/>
          <a:stretch/>
        </p:blipFill>
        <p:spPr>
          <a:xfrm rot="10800000">
            <a:off x="6090675" y="3577846"/>
            <a:ext cx="1998480" cy="3031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3842" r="8292" b="22698"/>
          <a:stretch/>
        </p:blipFill>
        <p:spPr>
          <a:xfrm rot="16200000">
            <a:off x="9604389" y="123477"/>
            <a:ext cx="1965687" cy="20371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9654" r="21645" b="8879"/>
          <a:stretch/>
        </p:blipFill>
        <p:spPr>
          <a:xfrm>
            <a:off x="8991844" y="3577845"/>
            <a:ext cx="2289336" cy="30319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717919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Florence American Cemetery</a:t>
            </a:r>
            <a:endParaRPr lang="en-US" dirty="0"/>
          </a:p>
        </p:txBody>
      </p:sp>
      <p:sp>
        <p:nvSpPr>
          <p:cNvPr id="5" name="Content Placeholder 4"/>
          <p:cNvSpPr>
            <a:spLocks noGrp="1"/>
          </p:cNvSpPr>
          <p:nvPr>
            <p:ph idx="1"/>
          </p:nvPr>
        </p:nvSpPr>
        <p:spPr>
          <a:xfrm>
            <a:off x="148281" y="1642983"/>
            <a:ext cx="11936627" cy="2055806"/>
          </a:xfrm>
        </p:spPr>
        <p:txBody>
          <a:bodyPr>
            <a:normAutofit lnSpcReduction="10000"/>
          </a:bodyPr>
          <a:lstStyle/>
          <a:p>
            <a:r>
              <a:rPr lang="en-US" dirty="0" smtClean="0"/>
              <a:t>Jerry T. Dillard’s name is engraved on the Wall of the Missing at </a:t>
            </a:r>
            <a:r>
              <a:rPr lang="en-US" dirty="0"/>
              <a:t>the  Florence American </a:t>
            </a:r>
            <a:r>
              <a:rPr lang="en-US" dirty="0" smtClean="0"/>
              <a:t>Cemetery</a:t>
            </a:r>
          </a:p>
          <a:p>
            <a:endParaRPr lang="en-US" dirty="0"/>
          </a:p>
          <a:p>
            <a:r>
              <a:rPr lang="en-US" dirty="0" smtClean="0"/>
              <a:t>Above the list of names reads:</a:t>
            </a:r>
            <a:br>
              <a:rPr lang="en-US" dirty="0" smtClean="0"/>
            </a:br>
            <a:r>
              <a:rPr lang="en-US" dirty="0" smtClean="0"/>
              <a:t>“ HERE ARE RECORDED THE NAMES OF AMERICANS WHO GAVE THEIR LIVES IN SERVICE TO THEIR COUNTRY AND SLEEP IN UNKNOWN GRAVES”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941" y="4040660"/>
            <a:ext cx="3229232" cy="24219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4232" y="4040660"/>
            <a:ext cx="3632886" cy="24219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3177" y="4046838"/>
            <a:ext cx="3220995" cy="24157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66197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745" y="609600"/>
            <a:ext cx="9069859" cy="56346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1432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6" y="624194"/>
            <a:ext cx="10353761" cy="1326321"/>
          </a:xfrm>
        </p:spPr>
        <p:txBody>
          <a:bodyPr/>
          <a:lstStyle/>
          <a:p>
            <a:r>
              <a:rPr lang="en-US" dirty="0" smtClean="0"/>
              <a:t>A sense of closure.</a:t>
            </a:r>
            <a:endParaRPr lang="en-US" dirty="0"/>
          </a:p>
        </p:txBody>
      </p:sp>
      <p:pic>
        <p:nvPicPr>
          <p:cNvPr id="6" name="236e3GYO-K4"/>
          <p:cNvPicPr>
            <a:picLocks noGrp="1" noRot="1" noChangeAspect="1"/>
          </p:cNvPicPr>
          <p:nvPr>
            <p:ph sz="half" idx="1"/>
            <a:videoFile r:link="rId1"/>
          </p:nvPr>
        </p:nvPicPr>
        <p:blipFill>
          <a:blip r:embed="rId3"/>
          <a:stretch>
            <a:fillRect/>
          </a:stretch>
        </p:blipFill>
        <p:spPr>
          <a:xfrm>
            <a:off x="1062332" y="3668617"/>
            <a:ext cx="4737106" cy="2664623"/>
          </a:xfrm>
          <a:prstGeom prst="rect">
            <a:avLst/>
          </a:prstGeom>
        </p:spPr>
      </p:pic>
      <p:sp>
        <p:nvSpPr>
          <p:cNvPr id="4" name="Content Placeholder 3"/>
          <p:cNvSpPr>
            <a:spLocks noGrp="1"/>
          </p:cNvSpPr>
          <p:nvPr>
            <p:ph sz="half" idx="2"/>
          </p:nvPr>
        </p:nvSpPr>
        <p:spPr>
          <a:xfrm>
            <a:off x="6173403" y="1628503"/>
            <a:ext cx="5583168" cy="4704737"/>
          </a:xfrm>
        </p:spPr>
        <p:txBody>
          <a:bodyPr>
            <a:normAutofit/>
          </a:bodyPr>
          <a:lstStyle/>
          <a:p>
            <a:r>
              <a:rPr lang="en-US" sz="1400" dirty="0">
                <a:effectLst/>
              </a:rPr>
              <a:t>Somewhere on the bottom of Italy's largest lake lie the remains of two dozen American soldiers who died when their amphibious vehicle sank in 1945 in the waning days of the fighting in Europe during World War </a:t>
            </a:r>
            <a:r>
              <a:rPr lang="en-US" sz="1400" dirty="0" smtClean="0">
                <a:effectLst/>
              </a:rPr>
              <a:t>II.</a:t>
            </a:r>
            <a:endParaRPr lang="en-US" sz="1400" dirty="0">
              <a:effectLst/>
            </a:endParaRPr>
          </a:p>
          <a:p>
            <a:r>
              <a:rPr lang="en-US" sz="1400" dirty="0" smtClean="0">
                <a:effectLst/>
              </a:rPr>
              <a:t>Brett Phaneuf led </a:t>
            </a:r>
            <a:r>
              <a:rPr lang="en-US" sz="1400" dirty="0">
                <a:effectLst/>
              </a:rPr>
              <a:t>an effort 10 years ago to find the sunken DUKW. </a:t>
            </a:r>
            <a:r>
              <a:rPr lang="en-US" sz="1400" dirty="0" smtClean="0">
                <a:effectLst/>
              </a:rPr>
              <a:t>Hampered </a:t>
            </a:r>
            <a:r>
              <a:rPr lang="en-US" sz="1400" dirty="0">
                <a:effectLst/>
              </a:rPr>
              <a:t>by equipment issues, </a:t>
            </a:r>
            <a:r>
              <a:rPr lang="en-US" sz="1400" dirty="0" smtClean="0">
                <a:effectLst/>
              </a:rPr>
              <a:t>he found </a:t>
            </a:r>
            <a:r>
              <a:rPr lang="en-US" sz="1400" dirty="0">
                <a:effectLst/>
              </a:rPr>
              <a:t>no sign of the </a:t>
            </a:r>
            <a:r>
              <a:rPr lang="en-US" sz="1400" dirty="0" smtClean="0">
                <a:effectLst/>
              </a:rPr>
              <a:t>vehicle.</a:t>
            </a:r>
            <a:endParaRPr lang="en-US" sz="1400" dirty="0">
              <a:effectLst/>
            </a:endParaRPr>
          </a:p>
          <a:p>
            <a:r>
              <a:rPr lang="en-US" sz="1400" dirty="0" smtClean="0">
                <a:effectLst/>
              </a:rPr>
              <a:t>In </a:t>
            </a:r>
            <a:r>
              <a:rPr lang="en-US" sz="1400" dirty="0">
                <a:effectLst/>
              </a:rPr>
              <a:t>late 2011, a local Italian group of volunteer divers started their own search. </a:t>
            </a:r>
          </a:p>
          <a:p>
            <a:r>
              <a:rPr lang="en-US" sz="1400" dirty="0" smtClean="0">
                <a:effectLst/>
              </a:rPr>
              <a:t>Using </a:t>
            </a:r>
            <a:r>
              <a:rPr lang="en-US" sz="1400" dirty="0">
                <a:effectLst/>
              </a:rPr>
              <a:t>sonar and a remotely operated vehicle equipped with a video camera, they announced </a:t>
            </a:r>
            <a:r>
              <a:rPr lang="en-US" sz="1400" dirty="0" smtClean="0">
                <a:effectLst/>
              </a:rPr>
              <a:t>the </a:t>
            </a:r>
            <a:r>
              <a:rPr lang="en-US" sz="1400" dirty="0">
                <a:effectLst/>
              </a:rPr>
              <a:t>discovery of a WWII DUKW sitting upright on the lake </a:t>
            </a:r>
            <a:r>
              <a:rPr lang="en-US" sz="1400" dirty="0" smtClean="0">
                <a:effectLst/>
              </a:rPr>
              <a:t>bottom 900 feet below. </a:t>
            </a:r>
          </a:p>
          <a:p>
            <a:r>
              <a:rPr lang="en-US" sz="1400" dirty="0" smtClean="0">
                <a:effectLst/>
              </a:rPr>
              <a:t>The </a:t>
            </a:r>
            <a:r>
              <a:rPr lang="en-US" sz="1400" dirty="0">
                <a:effectLst/>
              </a:rPr>
              <a:t>military authority which deals with recovering the bodies of American solders said it will only investigate if there's firm evidence that the remains have been located in the </a:t>
            </a:r>
            <a:r>
              <a:rPr lang="en-US" sz="1400" dirty="0" smtClean="0">
                <a:effectLst/>
              </a:rPr>
              <a:t>lake. </a:t>
            </a:r>
          </a:p>
        </p:txBody>
      </p:sp>
      <p:sp>
        <p:nvSpPr>
          <p:cNvPr id="5" name="TextBox 4"/>
          <p:cNvSpPr txBox="1"/>
          <p:nvPr/>
        </p:nvSpPr>
        <p:spPr>
          <a:xfrm>
            <a:off x="1062332" y="2088319"/>
            <a:ext cx="4737106" cy="1477328"/>
          </a:xfrm>
          <a:prstGeom prst="rect">
            <a:avLst/>
          </a:prstGeom>
          <a:noFill/>
        </p:spPr>
        <p:txBody>
          <a:bodyPr wrap="square" rtlCol="0">
            <a:spAutoFit/>
          </a:bodyPr>
          <a:lstStyle/>
          <a:p>
            <a:r>
              <a:rPr lang="en-US" dirty="0">
                <a:hlinkClick r:id="rId4"/>
              </a:rPr>
              <a:t>http://</a:t>
            </a:r>
            <a:r>
              <a:rPr lang="en-US" dirty="0" smtClean="0">
                <a:hlinkClick r:id="rId4"/>
              </a:rPr>
              <a:t>www.dailymail.co.uk/news/article-2416371/Italian-Lake-Garda-hold-remains-24-drowned-US-WWII-solders.html#v-2659887787001</a:t>
            </a:r>
            <a:endParaRPr lang="en-US" dirty="0" smtClean="0"/>
          </a:p>
          <a:p>
            <a:endParaRPr lang="en-US" dirty="0"/>
          </a:p>
        </p:txBody>
      </p:sp>
    </p:spTree>
    <p:extLst>
      <p:ext uri="{BB962C8B-B14F-4D97-AF65-F5344CB8AC3E}">
        <p14:creationId xmlns:p14="http://schemas.microsoft.com/office/powerpoint/2010/main" val="3875016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1607275" y="-735235"/>
            <a:ext cx="1507118" cy="33544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9460"/>
          <a:stretch/>
        </p:blipFill>
        <p:spPr>
          <a:xfrm>
            <a:off x="219281" y="1935921"/>
            <a:ext cx="2024033" cy="22477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20567"/>
          <a:stretch/>
        </p:blipFill>
        <p:spPr>
          <a:xfrm>
            <a:off x="2619198" y="1967936"/>
            <a:ext cx="1889760" cy="22126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3612" t="9271" r="-3612" b="3872"/>
          <a:stretch/>
        </p:blipFill>
        <p:spPr>
          <a:xfrm>
            <a:off x="4884841" y="1448194"/>
            <a:ext cx="2752576" cy="27323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9087" y="2246043"/>
            <a:ext cx="3963977" cy="19345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09087" y="188412"/>
            <a:ext cx="3963977" cy="1899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l="5358" t="14064" b="16095"/>
          <a:stretch/>
        </p:blipFill>
        <p:spPr>
          <a:xfrm rot="5400000">
            <a:off x="5847467" y="4118095"/>
            <a:ext cx="2253476" cy="2956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684" y="4590192"/>
            <a:ext cx="2430513" cy="18228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03448" y="4561013"/>
            <a:ext cx="2469418" cy="18520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20788" y="299478"/>
            <a:ext cx="3139774" cy="9274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856617" y="4404533"/>
            <a:ext cx="2853033" cy="21650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839876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are we now?</a:t>
            </a:r>
            <a:endParaRPr lang="en-US" dirty="0"/>
          </a:p>
        </p:txBody>
      </p:sp>
      <p:sp>
        <p:nvSpPr>
          <p:cNvPr id="3" name="Content Placeholder 2"/>
          <p:cNvSpPr>
            <a:spLocks noGrp="1"/>
          </p:cNvSpPr>
          <p:nvPr>
            <p:ph idx="1"/>
          </p:nvPr>
        </p:nvSpPr>
        <p:spPr>
          <a:xfrm>
            <a:off x="208400" y="2108942"/>
            <a:ext cx="10353762" cy="4247071"/>
          </a:xfrm>
        </p:spPr>
        <p:txBody>
          <a:bodyPr>
            <a:normAutofit/>
          </a:bodyPr>
          <a:lstStyle/>
          <a:p>
            <a:r>
              <a:rPr lang="en-US" sz="2400" dirty="0">
                <a:effectLst/>
              </a:rPr>
              <a:t>Typhoid </a:t>
            </a:r>
            <a:r>
              <a:rPr lang="en-US" sz="2400" dirty="0" smtClean="0">
                <a:effectLst/>
              </a:rPr>
              <a:t>Fever</a:t>
            </a:r>
            <a:endParaRPr lang="en-US" sz="2400" dirty="0">
              <a:effectLst/>
            </a:endParaRPr>
          </a:p>
          <a:p>
            <a:r>
              <a:rPr lang="en-US" sz="2400" dirty="0">
                <a:effectLst/>
              </a:rPr>
              <a:t>Milk </a:t>
            </a:r>
            <a:r>
              <a:rPr lang="en-US" sz="2400" dirty="0" smtClean="0">
                <a:effectLst/>
              </a:rPr>
              <a:t>Delivery </a:t>
            </a:r>
            <a:endParaRPr lang="en-US" sz="2400" dirty="0">
              <a:effectLst/>
            </a:endParaRPr>
          </a:p>
          <a:p>
            <a:r>
              <a:rPr lang="en-US" sz="2400" dirty="0">
                <a:effectLst/>
              </a:rPr>
              <a:t>Hoeing </a:t>
            </a:r>
            <a:r>
              <a:rPr lang="en-US" sz="2400" dirty="0" smtClean="0">
                <a:effectLst/>
              </a:rPr>
              <a:t>Cotton</a:t>
            </a:r>
            <a:endParaRPr lang="en-US" sz="2400" dirty="0">
              <a:effectLst/>
            </a:endParaRPr>
          </a:p>
          <a:p>
            <a:r>
              <a:rPr lang="en-US" sz="2400" dirty="0">
                <a:effectLst/>
              </a:rPr>
              <a:t>10</a:t>
            </a:r>
            <a:r>
              <a:rPr lang="en-US" sz="2400" baseline="30000" dirty="0">
                <a:effectLst/>
              </a:rPr>
              <a:t>th</a:t>
            </a:r>
            <a:r>
              <a:rPr lang="en-US" sz="2400" dirty="0">
                <a:effectLst/>
              </a:rPr>
              <a:t> Mountain </a:t>
            </a:r>
            <a:r>
              <a:rPr lang="en-US" sz="2400" dirty="0" smtClean="0">
                <a:effectLst/>
              </a:rPr>
              <a:t>Division</a:t>
            </a:r>
            <a:endParaRPr lang="en-US" sz="2400" dirty="0">
              <a:effectLst/>
            </a:endParaRPr>
          </a:p>
          <a:p>
            <a:r>
              <a:rPr lang="en-US" sz="2400" dirty="0">
                <a:effectLst/>
              </a:rPr>
              <a:t>DUKW </a:t>
            </a:r>
            <a:r>
              <a:rPr lang="en-US" sz="2400" dirty="0" smtClean="0">
                <a:effectLst/>
              </a:rPr>
              <a:t>Boats</a:t>
            </a:r>
            <a:endParaRPr lang="en-US" sz="2400" dirty="0">
              <a:effectLst/>
            </a:endParaRPr>
          </a:p>
          <a:p>
            <a:r>
              <a:rPr lang="en-US" sz="2400" dirty="0" smtClean="0">
                <a:effectLst/>
              </a:rPr>
              <a:t>Telegrams</a:t>
            </a:r>
          </a:p>
          <a:p>
            <a:r>
              <a:rPr lang="en-US" sz="2400" dirty="0">
                <a:effectLst/>
              </a:rPr>
              <a:t>P</a:t>
            </a:r>
            <a:r>
              <a:rPr lang="en-US" sz="2400" dirty="0" smtClean="0">
                <a:effectLst/>
              </a:rPr>
              <a:t>ostage Stamps</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2495" y="4979276"/>
            <a:ext cx="2292096" cy="152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10th Mountain Division Pa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6199" y="2000842"/>
            <a:ext cx="1769298" cy="26163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http://pictures.directnews.co.uk/liveimages/the+development+of+the+cotton+picker+has+helped+farmers+harvest+their+crops+more+effectively+john+deere+has+been+at+the+forefront+of+this+technology+a_2034_800628598_0_0_14009526_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6341" y="4099729"/>
            <a:ext cx="2307521" cy="1746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0" name="Picture 6" descr="https://s-media-cache-ak0.pinimg.com/236x/30/4a/5b/304a5b43cbe91bbaadef925524616de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27242" y="1837461"/>
            <a:ext cx="2612818" cy="18599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Picture 4"/>
          <p:cNvPicPr>
            <a:picLocks noChangeAspect="1"/>
          </p:cNvPicPr>
          <p:nvPr/>
        </p:nvPicPr>
        <p:blipFill rotWithShape="1">
          <a:blip r:embed="rId6"/>
          <a:srcRect l="29610" t="17186" r="30729" b="56148"/>
          <a:stretch/>
        </p:blipFill>
        <p:spPr>
          <a:xfrm>
            <a:off x="3277963" y="2096063"/>
            <a:ext cx="3550509" cy="13427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descr="https://www.cryptocoinsnews.com/wp-content/uploads/2015/02/telegram-ap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71776" y="-13041098"/>
            <a:ext cx="2591906" cy="17223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33224" y="4219598"/>
            <a:ext cx="2606836" cy="1732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8" name="Picture 14" descr="Geometric Snowflak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9732" y="5547368"/>
            <a:ext cx="1132745" cy="1132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777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550126" y="722811"/>
            <a:ext cx="9379131" cy="5939246"/>
          </a:xfrm>
          <a:prstGeom prst="rect">
            <a:avLst/>
          </a:prstGeom>
          <a:solidFill>
            <a:schemeClr val="tx1"/>
          </a:solidFill>
        </p:spPr>
        <p:txBody>
          <a:bodyPr wrap="square" rtlCol="0">
            <a:spAutoFit/>
          </a:bodyPr>
          <a:lstStyle/>
          <a:p>
            <a:endParaRPr lang="en-US" dirty="0"/>
          </a:p>
        </p:txBody>
      </p:sp>
      <p:sp>
        <p:nvSpPr>
          <p:cNvPr id="2" name="Title 1"/>
          <p:cNvSpPr>
            <a:spLocks noGrp="1"/>
          </p:cNvSpPr>
          <p:nvPr>
            <p:ph type="title"/>
          </p:nvPr>
        </p:nvSpPr>
        <p:spPr>
          <a:xfrm>
            <a:off x="913796" y="87085"/>
            <a:ext cx="10353761" cy="777681"/>
          </a:xfrm>
        </p:spPr>
        <p:txBody>
          <a:bodyPr/>
          <a:lstStyle/>
          <a:p>
            <a:r>
              <a:rPr lang="en-US" dirty="0" smtClean="0"/>
              <a:t>Flossie’s Flock- family Reunion 2015</a:t>
            </a:r>
            <a:endParaRPr lang="en-US" dirty="0"/>
          </a:p>
        </p:txBody>
      </p:sp>
      <p:pic>
        <p:nvPicPr>
          <p:cNvPr id="14" name="Content Placeholder 13"/>
          <p:cNvPicPr>
            <a:picLocks noGrp="1" noChangeAspect="1"/>
          </p:cNvPicPr>
          <p:nvPr>
            <p:ph idx="1"/>
          </p:nvPr>
        </p:nvPicPr>
        <p:blipFill rotWithShape="1">
          <a:blip r:embed="rId2">
            <a:extLst>
              <a:ext uri="{28A0092B-C50C-407E-A947-70E740481C1C}">
                <a14:useLocalDpi xmlns:a14="http://schemas.microsoft.com/office/drawing/2010/main" val="0"/>
              </a:ext>
            </a:extLst>
          </a:blip>
          <a:srcRect b="25943"/>
          <a:stretch/>
        </p:blipFill>
        <p:spPr>
          <a:xfrm>
            <a:off x="1672481" y="837331"/>
            <a:ext cx="9134419" cy="5710206"/>
          </a:xfrm>
        </p:spPr>
      </p:pic>
    </p:spTree>
    <p:extLst>
      <p:ext uri="{BB962C8B-B14F-4D97-AF65-F5344CB8AC3E}">
        <p14:creationId xmlns:p14="http://schemas.microsoft.com/office/powerpoint/2010/main" val="3602425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5617" t="25622" r="17574" b="13989"/>
          <a:stretch/>
        </p:blipFill>
        <p:spPr>
          <a:xfrm>
            <a:off x="1145934" y="609599"/>
            <a:ext cx="9889482" cy="5642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003537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idx="1"/>
          </p:nvPr>
        </p:nvSpPr>
        <p:spPr>
          <a:xfrm>
            <a:off x="913795" y="1779373"/>
            <a:ext cx="10353762" cy="4580237"/>
          </a:xfrm>
        </p:spPr>
        <p:txBody>
          <a:bodyPr>
            <a:normAutofit fontScale="92500" lnSpcReduction="20000"/>
          </a:bodyPr>
          <a:lstStyle/>
          <a:p>
            <a:r>
              <a:rPr lang="en-US" dirty="0" smtClean="0"/>
              <a:t>AMERICAN </a:t>
            </a:r>
            <a:r>
              <a:rPr lang="en-US" dirty="0"/>
              <a:t>BATTLE MONUMENTS COMMISSION : American Overseas Commemorative Cemeteries and Memorials </a:t>
            </a:r>
            <a:r>
              <a:rPr lang="en-US" dirty="0" smtClean="0"/>
              <a:t>Booklet </a:t>
            </a:r>
            <a:r>
              <a:rPr lang="en-US" dirty="0" smtClean="0">
                <a:hlinkClick r:id="rId2"/>
              </a:rPr>
              <a:t>https</a:t>
            </a:r>
            <a:r>
              <a:rPr lang="en-US" dirty="0">
                <a:hlinkClick r:id="rId2"/>
              </a:rPr>
              <a:t>://</a:t>
            </a:r>
            <a:r>
              <a:rPr lang="en-US" dirty="0" smtClean="0">
                <a:hlinkClick r:id="rId2"/>
              </a:rPr>
              <a:t>www.abmc.gov/sites/default/files/publications/Commemorative%20Sites%20Booklet%20Sept%202015_508.pdf</a:t>
            </a:r>
            <a:endParaRPr lang="en-US" dirty="0" smtClean="0"/>
          </a:p>
          <a:p>
            <a:r>
              <a:rPr lang="en-US" dirty="0" smtClean="0"/>
              <a:t>Florence American Cemetery and </a:t>
            </a:r>
            <a:r>
              <a:rPr lang="en-US" dirty="0"/>
              <a:t>Memorial </a:t>
            </a:r>
            <a:r>
              <a:rPr lang="en-US" dirty="0" smtClean="0"/>
              <a:t>Booklet and Informational Brochure </a:t>
            </a:r>
            <a:r>
              <a:rPr lang="en-US" dirty="0" smtClean="0">
                <a:hlinkClick r:id="rId3"/>
              </a:rPr>
              <a:t>https</a:t>
            </a:r>
            <a:r>
              <a:rPr lang="en-US" dirty="0">
                <a:hlinkClick r:id="rId3"/>
              </a:rPr>
              <a:t>://</a:t>
            </a:r>
            <a:r>
              <a:rPr lang="en-US" dirty="0" smtClean="0">
                <a:hlinkClick r:id="rId3"/>
              </a:rPr>
              <a:t>www.abmc.gov/sites/default/files/publications/Florence_Booklet.pdf</a:t>
            </a:r>
            <a:r>
              <a:rPr lang="en-US" dirty="0" smtClean="0"/>
              <a:t> </a:t>
            </a:r>
            <a:r>
              <a:rPr lang="en-US" dirty="0" smtClean="0">
                <a:hlinkClick r:id="rId4"/>
              </a:rPr>
              <a:t>https</a:t>
            </a:r>
            <a:r>
              <a:rPr lang="en-US" dirty="0">
                <a:hlinkClick r:id="rId4"/>
              </a:rPr>
              <a:t>://</a:t>
            </a:r>
            <a:r>
              <a:rPr lang="en-US" dirty="0" smtClean="0">
                <a:hlinkClick r:id="rId4"/>
              </a:rPr>
              <a:t>www.abmc.gov/sites/default/files/publications/Florence%20508_3-26-2015.pdf</a:t>
            </a:r>
            <a:endParaRPr lang="en-US" dirty="0" smtClean="0"/>
          </a:p>
          <a:p>
            <a:r>
              <a:rPr lang="en-US" dirty="0" smtClean="0"/>
              <a:t>News article about discovered boat </a:t>
            </a:r>
            <a:r>
              <a:rPr lang="en-US" dirty="0" smtClean="0">
                <a:hlinkClick r:id="rId5"/>
              </a:rPr>
              <a:t>http</a:t>
            </a:r>
            <a:r>
              <a:rPr lang="en-US" dirty="0">
                <a:hlinkClick r:id="rId5"/>
              </a:rPr>
              <a:t>://</a:t>
            </a:r>
            <a:r>
              <a:rPr lang="en-US" dirty="0" smtClean="0">
                <a:hlinkClick r:id="rId5"/>
              </a:rPr>
              <a:t>www.dailymail.co.uk/news/article-2416371/Italian-Lake-Garda-hold-remains-24-drowned-US-WWII-solders.html</a:t>
            </a:r>
            <a:endParaRPr lang="en-US" dirty="0" smtClean="0"/>
          </a:p>
          <a:p>
            <a:r>
              <a:rPr lang="en-US" dirty="0" smtClean="0"/>
              <a:t>Flossie’s Obituary </a:t>
            </a:r>
            <a:r>
              <a:rPr lang="en-US" dirty="0" smtClean="0">
                <a:hlinkClick r:id="rId6"/>
              </a:rPr>
              <a:t>http</a:t>
            </a:r>
            <a:r>
              <a:rPr lang="en-US" dirty="0">
                <a:hlinkClick r:id="rId6"/>
              </a:rPr>
              <a:t>://</a:t>
            </a:r>
            <a:r>
              <a:rPr lang="en-US" dirty="0" smtClean="0">
                <a:hlinkClick r:id="rId6"/>
              </a:rPr>
              <a:t>www.legacy.com/obituaries/myplainview/obituary.aspx?n=flossie-dillard&amp;pid=3271793</a:t>
            </a:r>
            <a:endParaRPr lang="en-US" dirty="0" smtClean="0"/>
          </a:p>
          <a:p>
            <a:r>
              <a:rPr lang="en-US" dirty="0" smtClean="0"/>
              <a:t>Jerry T. Dillard MIA </a:t>
            </a:r>
            <a:r>
              <a:rPr lang="en-US" dirty="0" smtClean="0">
                <a:hlinkClick r:id="rId7"/>
              </a:rPr>
              <a:t>https</a:t>
            </a:r>
            <a:r>
              <a:rPr lang="en-US" dirty="0">
                <a:hlinkClick r:id="rId7"/>
              </a:rPr>
              <a:t>://www.abmc.gov/node/379158#.</a:t>
            </a:r>
            <a:r>
              <a:rPr lang="en-US" dirty="0" smtClean="0">
                <a:hlinkClick r:id="rId7"/>
              </a:rPr>
              <a:t>VmLMVPl96Uk</a:t>
            </a:r>
            <a:endParaRPr lang="en-US" dirty="0" smtClean="0"/>
          </a:p>
          <a:p>
            <a:endParaRPr lang="en-US" dirty="0" smtClean="0"/>
          </a:p>
          <a:p>
            <a:endParaRPr lang="en-US" dirty="0" smtClean="0"/>
          </a:p>
          <a:p>
            <a:endParaRPr lang="en-US" dirty="0" smtClean="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3960843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did I interview?</a:t>
            </a:r>
            <a:endParaRPr lang="en-US" dirty="0"/>
          </a:p>
        </p:txBody>
      </p:sp>
      <p:sp>
        <p:nvSpPr>
          <p:cNvPr id="5" name="Content Placeholder 4"/>
          <p:cNvSpPr>
            <a:spLocks noGrp="1"/>
          </p:cNvSpPr>
          <p:nvPr>
            <p:ph idx="1"/>
          </p:nvPr>
        </p:nvSpPr>
        <p:spPr>
          <a:xfrm>
            <a:off x="913795" y="3052429"/>
            <a:ext cx="5610573" cy="1578013"/>
          </a:xfrm>
        </p:spPr>
        <p:txBody>
          <a:bodyPr>
            <a:normAutofit/>
          </a:bodyPr>
          <a:lstStyle/>
          <a:p>
            <a:r>
              <a:rPr lang="en-US" sz="2400" dirty="0" smtClean="0"/>
              <a:t>Kimm D’lee (Dillard) Hunt: Mother</a:t>
            </a:r>
          </a:p>
          <a:p>
            <a:pPr lvl="1"/>
            <a:r>
              <a:rPr lang="en-US" sz="2000" dirty="0" smtClean="0"/>
              <a:t>Jerry Tillman Dillard II: Grandfather</a:t>
            </a:r>
          </a:p>
          <a:p>
            <a:pPr lvl="1"/>
            <a:r>
              <a:rPr lang="en-US" sz="2000" dirty="0" smtClean="0"/>
              <a:t>Janice Dillard-Reese: Great-Aunt</a:t>
            </a:r>
          </a:p>
          <a:p>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5693" y="1935921"/>
            <a:ext cx="5395823" cy="40468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8760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79" y="205946"/>
            <a:ext cx="10970994" cy="1326321"/>
          </a:xfrm>
        </p:spPr>
        <p:txBody>
          <a:bodyPr/>
          <a:lstStyle/>
          <a:p>
            <a:r>
              <a:rPr lang="en-US" dirty="0" smtClean="0"/>
              <a:t>Flossie Martha Ann Elizabeth Stewart</a:t>
            </a:r>
            <a:endParaRPr lang="en-US" dirty="0"/>
          </a:p>
        </p:txBody>
      </p:sp>
      <p:sp>
        <p:nvSpPr>
          <p:cNvPr id="3" name="Content Placeholder 2"/>
          <p:cNvSpPr>
            <a:spLocks noGrp="1"/>
          </p:cNvSpPr>
          <p:nvPr>
            <p:ph idx="1"/>
          </p:nvPr>
        </p:nvSpPr>
        <p:spPr>
          <a:xfrm>
            <a:off x="682233" y="1651221"/>
            <a:ext cx="8206394" cy="5004952"/>
          </a:xfrm>
        </p:spPr>
        <p:txBody>
          <a:bodyPr>
            <a:normAutofit/>
          </a:bodyPr>
          <a:lstStyle/>
          <a:p>
            <a:r>
              <a:rPr lang="en-US" dirty="0" smtClean="0"/>
              <a:t>Flossie Martha Ann Elizabeth Stewart was born January 12</a:t>
            </a:r>
            <a:r>
              <a:rPr lang="en-US" baseline="30000" dirty="0" smtClean="0"/>
              <a:t>th</a:t>
            </a:r>
            <a:r>
              <a:rPr lang="en-US" dirty="0" smtClean="0"/>
              <a:t>, 1925.</a:t>
            </a:r>
          </a:p>
          <a:p>
            <a:r>
              <a:rPr lang="en-US" dirty="0" smtClean="0"/>
              <a:t>She was the oldest of 12 children though 2 did not survive infancy. </a:t>
            </a:r>
          </a:p>
          <a:p>
            <a:r>
              <a:rPr lang="en-US" dirty="0" smtClean="0"/>
              <a:t>Born in Stigler, Oklahoma .</a:t>
            </a:r>
          </a:p>
          <a:p>
            <a:r>
              <a:rPr lang="en-US" dirty="0" smtClean="0"/>
              <a:t>Family moved to Oklahoma City then decided to move to California. </a:t>
            </a:r>
          </a:p>
          <a:p>
            <a:r>
              <a:rPr lang="en-US" dirty="0" smtClean="0"/>
              <a:t>In Plainview, Texas, the family’s car broke down</a:t>
            </a:r>
          </a:p>
          <a:p>
            <a:r>
              <a:rPr lang="en-US" dirty="0"/>
              <a:t>T</a:t>
            </a:r>
            <a:r>
              <a:rPr lang="en-US" dirty="0" smtClean="0"/>
              <a:t>wo of the children came down with Typhoid Fever </a:t>
            </a:r>
          </a:p>
          <a:p>
            <a:r>
              <a:rPr lang="en-US" dirty="0" smtClean="0"/>
              <a:t>The older children started working on a cotton farm </a:t>
            </a:r>
          </a:p>
          <a:p>
            <a:endParaRPr lang="en-US" dirty="0" smtClean="0"/>
          </a:p>
          <a:p>
            <a:endParaRPr lang="en-US"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4874" y="2739081"/>
            <a:ext cx="3098585" cy="35535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0621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Jerry Tillman </a:t>
            </a:r>
            <a:r>
              <a:rPr lang="en-US" dirty="0" err="1" smtClean="0"/>
              <a:t>DIllard</a:t>
            </a:r>
            <a:endParaRPr lang="en-US" dirty="0"/>
          </a:p>
        </p:txBody>
      </p:sp>
      <p:sp>
        <p:nvSpPr>
          <p:cNvPr id="3" name="Content Placeholder 2"/>
          <p:cNvSpPr>
            <a:spLocks noGrp="1"/>
          </p:cNvSpPr>
          <p:nvPr>
            <p:ph idx="1"/>
          </p:nvPr>
        </p:nvSpPr>
        <p:spPr>
          <a:xfrm>
            <a:off x="690471" y="2005447"/>
            <a:ext cx="5982178" cy="4238833"/>
          </a:xfrm>
        </p:spPr>
        <p:txBody>
          <a:bodyPr>
            <a:normAutofit lnSpcReduction="10000"/>
          </a:bodyPr>
          <a:lstStyle/>
          <a:p>
            <a:r>
              <a:rPr lang="en-US" sz="2400" dirty="0" smtClean="0"/>
              <a:t>Born November 26, 1924</a:t>
            </a:r>
          </a:p>
          <a:p>
            <a:r>
              <a:rPr lang="en-US" sz="2400" dirty="0" smtClean="0"/>
              <a:t>Worked with for a beverage delivery company</a:t>
            </a:r>
          </a:p>
          <a:p>
            <a:r>
              <a:rPr lang="en-US" sz="2400" dirty="0" smtClean="0"/>
              <a:t>Met Orville Stewart and became friends</a:t>
            </a:r>
          </a:p>
          <a:p>
            <a:r>
              <a:rPr lang="en-US" sz="2400" dirty="0" smtClean="0"/>
              <a:t>It is speculated that Orville told Jerry about his sister, Flossie then Jerry showed up at the cotton farm to meet her</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6697" b="9910"/>
          <a:stretch/>
        </p:blipFill>
        <p:spPr>
          <a:xfrm>
            <a:off x="6755029" y="3995350"/>
            <a:ext cx="2401104" cy="24210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5976" b="9670"/>
          <a:stretch/>
        </p:blipFill>
        <p:spPr>
          <a:xfrm>
            <a:off x="9594711" y="1439053"/>
            <a:ext cx="1516325" cy="20043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6847"/>
          <a:stretch/>
        </p:blipFill>
        <p:spPr>
          <a:xfrm>
            <a:off x="9594711" y="3781525"/>
            <a:ext cx="1591061" cy="2634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42071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 and Mrs. Jerry t Dillard</a:t>
            </a:r>
            <a:endParaRPr lang="en-US" dirty="0"/>
          </a:p>
        </p:txBody>
      </p:sp>
      <p:sp>
        <p:nvSpPr>
          <p:cNvPr id="3" name="Content Placeholder 2"/>
          <p:cNvSpPr>
            <a:spLocks noGrp="1"/>
          </p:cNvSpPr>
          <p:nvPr>
            <p:ph idx="1"/>
          </p:nvPr>
        </p:nvSpPr>
        <p:spPr>
          <a:xfrm>
            <a:off x="913795" y="2096064"/>
            <a:ext cx="5956562" cy="3695136"/>
          </a:xfrm>
        </p:spPr>
        <p:txBody>
          <a:bodyPr/>
          <a:lstStyle/>
          <a:p>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7580" y="2664475"/>
            <a:ext cx="6189976" cy="34818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29940" b="19850"/>
          <a:stretch/>
        </p:blipFill>
        <p:spPr>
          <a:xfrm rot="16200000">
            <a:off x="706690" y="2683698"/>
            <a:ext cx="3857625" cy="34434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3808039" y="1692827"/>
            <a:ext cx="4565271" cy="646331"/>
          </a:xfrm>
          <a:prstGeom prst="rect">
            <a:avLst/>
          </a:prstGeom>
          <a:noFill/>
        </p:spPr>
        <p:txBody>
          <a:bodyPr wrap="square" rtlCol="0">
            <a:spAutoFit/>
          </a:bodyPr>
          <a:lstStyle/>
          <a:p>
            <a:r>
              <a:rPr lang="en-US" dirty="0"/>
              <a:t>Married July 31, 1942 in Plainview, Texas</a:t>
            </a:r>
          </a:p>
          <a:p>
            <a:endParaRPr lang="en-US" dirty="0"/>
          </a:p>
        </p:txBody>
      </p:sp>
    </p:spTree>
    <p:extLst>
      <p:ext uri="{BB962C8B-B14F-4D97-AF65-F5344CB8AC3E}">
        <p14:creationId xmlns:p14="http://schemas.microsoft.com/office/powerpoint/2010/main" val="2899857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6" y="354228"/>
            <a:ext cx="10353761" cy="1326321"/>
          </a:xfrm>
        </p:spPr>
        <p:txBody>
          <a:bodyPr/>
          <a:lstStyle/>
          <a:p>
            <a:r>
              <a:rPr lang="en-US" dirty="0" smtClean="0"/>
              <a:t>In the army</a:t>
            </a:r>
            <a:endParaRPr lang="en-US" dirty="0"/>
          </a:p>
        </p:txBody>
      </p:sp>
      <p:sp>
        <p:nvSpPr>
          <p:cNvPr id="3" name="Content Placeholder 2"/>
          <p:cNvSpPr>
            <a:spLocks noGrp="1"/>
          </p:cNvSpPr>
          <p:nvPr>
            <p:ph idx="1"/>
          </p:nvPr>
        </p:nvSpPr>
        <p:spPr>
          <a:xfrm>
            <a:off x="913795" y="1301650"/>
            <a:ext cx="10353762" cy="1885231"/>
          </a:xfrm>
        </p:spPr>
        <p:txBody>
          <a:bodyPr>
            <a:normAutofit/>
          </a:bodyPr>
          <a:lstStyle/>
          <a:p>
            <a:r>
              <a:rPr lang="en-US" dirty="0" smtClean="0">
                <a:effectLst/>
              </a:rPr>
              <a:t>Enlisted on 10 June 1943 at age 19 in Lubbock, Texas.</a:t>
            </a:r>
          </a:p>
          <a:p>
            <a:r>
              <a:rPr lang="en-US" dirty="0" smtClean="0">
                <a:effectLst/>
              </a:rPr>
              <a:t>Terms of Enlistment: “…for </a:t>
            </a:r>
            <a:r>
              <a:rPr lang="en-US" dirty="0">
                <a:effectLst/>
              </a:rPr>
              <a:t>the duration of the War or other emergency, plus six months, subject to the discretion of the President or otherwise according to </a:t>
            </a:r>
            <a:r>
              <a:rPr lang="en-US" dirty="0" smtClean="0">
                <a:effectLst/>
              </a:rPr>
              <a:t>law.”</a:t>
            </a:r>
          </a:p>
          <a:p>
            <a:r>
              <a:rPr lang="en-US" dirty="0" smtClean="0"/>
              <a:t>Selected for the 605</a:t>
            </a:r>
            <a:r>
              <a:rPr lang="en-US" baseline="30000" dirty="0" smtClean="0"/>
              <a:t>th</a:t>
            </a:r>
            <a:r>
              <a:rPr lang="en-US" dirty="0" smtClean="0"/>
              <a:t> Field Artillery Battalion in the 10</a:t>
            </a:r>
            <a:r>
              <a:rPr lang="en-US" baseline="30000" dirty="0" smtClean="0"/>
              <a:t>th</a:t>
            </a:r>
            <a:r>
              <a:rPr lang="en-US" dirty="0" smtClean="0"/>
              <a:t> </a:t>
            </a:r>
            <a:r>
              <a:rPr lang="en-US" dirty="0"/>
              <a:t>M</a:t>
            </a:r>
            <a:r>
              <a:rPr lang="en-US" dirty="0" smtClean="0"/>
              <a:t>ountain Division</a:t>
            </a:r>
          </a:p>
          <a:p>
            <a:pPr marL="0" indent="0">
              <a:buNone/>
            </a:pP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6246"/>
          <a:stretch/>
        </p:blipFill>
        <p:spPr>
          <a:xfrm rot="16200000">
            <a:off x="8550878" y="2919405"/>
            <a:ext cx="1579131" cy="2631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795" y="3445340"/>
            <a:ext cx="2808223" cy="157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1470" y="3397591"/>
            <a:ext cx="2288533" cy="3268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3923" r="16626"/>
          <a:stretch/>
        </p:blipFill>
        <p:spPr>
          <a:xfrm>
            <a:off x="1568262" y="5451393"/>
            <a:ext cx="1499287" cy="12143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l="19246" r="15807"/>
          <a:stretch/>
        </p:blipFill>
        <p:spPr>
          <a:xfrm>
            <a:off x="8574768" y="5339404"/>
            <a:ext cx="1531349" cy="13262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65038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fateful day…</a:t>
            </a:r>
            <a:endParaRPr lang="en-US" dirty="0"/>
          </a:p>
        </p:txBody>
      </p:sp>
      <p:sp>
        <p:nvSpPr>
          <p:cNvPr id="3" name="Content Placeholder 2"/>
          <p:cNvSpPr>
            <a:spLocks noGrp="1"/>
          </p:cNvSpPr>
          <p:nvPr>
            <p:ph idx="1"/>
          </p:nvPr>
        </p:nvSpPr>
        <p:spPr>
          <a:xfrm>
            <a:off x="913795" y="1626507"/>
            <a:ext cx="6055416" cy="4947288"/>
          </a:xfrm>
        </p:spPr>
        <p:txBody>
          <a:bodyPr>
            <a:normAutofit fontScale="70000" lnSpcReduction="20000"/>
          </a:bodyPr>
          <a:lstStyle/>
          <a:p>
            <a:r>
              <a:rPr lang="en-US" dirty="0">
                <a:effectLst/>
              </a:rPr>
              <a:t>27 Apr through 2 May, 1945. </a:t>
            </a:r>
          </a:p>
          <a:p>
            <a:r>
              <a:rPr lang="en-US" dirty="0" smtClean="0">
                <a:effectLst/>
              </a:rPr>
              <a:t>10th </a:t>
            </a:r>
            <a:r>
              <a:rPr lang="en-US" dirty="0">
                <a:effectLst/>
              </a:rPr>
              <a:t>Mountain pursued German forces </a:t>
            </a:r>
            <a:r>
              <a:rPr lang="en-US" dirty="0" smtClean="0">
                <a:effectLst/>
              </a:rPr>
              <a:t>in </a:t>
            </a:r>
            <a:r>
              <a:rPr lang="en-US" dirty="0">
                <a:effectLst/>
              </a:rPr>
              <a:t>northern </a:t>
            </a:r>
            <a:r>
              <a:rPr lang="en-US" dirty="0" smtClean="0">
                <a:effectLst/>
              </a:rPr>
              <a:t>Italy near Lake Garda </a:t>
            </a:r>
          </a:p>
          <a:p>
            <a:r>
              <a:rPr lang="en-US" dirty="0" smtClean="0">
                <a:effectLst/>
              </a:rPr>
              <a:t>Enemy </a:t>
            </a:r>
            <a:r>
              <a:rPr lang="en-US" dirty="0">
                <a:effectLst/>
              </a:rPr>
              <a:t>blew up tunnels </a:t>
            </a:r>
            <a:r>
              <a:rPr lang="en-US" dirty="0" smtClean="0">
                <a:effectLst/>
              </a:rPr>
              <a:t>–had to use </a:t>
            </a:r>
            <a:r>
              <a:rPr lang="en-US" dirty="0">
                <a:effectLst/>
              </a:rPr>
              <a:t>DUKWs to move supplies up and down the lake. </a:t>
            </a:r>
            <a:endParaRPr lang="en-US" dirty="0" smtClean="0">
              <a:effectLst/>
            </a:endParaRPr>
          </a:p>
          <a:p>
            <a:r>
              <a:rPr lang="en-US" dirty="0" smtClean="0">
                <a:effectLst/>
              </a:rPr>
              <a:t>April </a:t>
            </a:r>
            <a:r>
              <a:rPr lang="en-US" dirty="0">
                <a:effectLst/>
              </a:rPr>
              <a:t>30, 1945, three DUKWs left the lake's east side carrying members of the division's 605th Field Artillery. </a:t>
            </a:r>
          </a:p>
          <a:p>
            <a:r>
              <a:rPr lang="en-US" dirty="0">
                <a:effectLst/>
              </a:rPr>
              <a:t>One of the vehicles, jammed with 25 soldiers and a 75 mm cannon, stalled during the journey and soon began taking on </a:t>
            </a:r>
            <a:r>
              <a:rPr lang="en-US" dirty="0" smtClean="0">
                <a:effectLst/>
              </a:rPr>
              <a:t>water</a:t>
            </a:r>
          </a:p>
          <a:p>
            <a:r>
              <a:rPr lang="en-US" dirty="0" smtClean="0">
                <a:effectLst/>
              </a:rPr>
              <a:t>The </a:t>
            </a:r>
            <a:r>
              <a:rPr lang="en-US" dirty="0">
                <a:effectLst/>
              </a:rPr>
              <a:t>soldiers desperately tossed their equipment and ammunition overboard in an attempt to keep the vessel from </a:t>
            </a:r>
            <a:r>
              <a:rPr lang="en-US" dirty="0" smtClean="0">
                <a:effectLst/>
              </a:rPr>
              <a:t>sinking but </a:t>
            </a:r>
            <a:r>
              <a:rPr lang="en-US" dirty="0">
                <a:effectLst/>
              </a:rPr>
              <a:t>the DUKW went down anyway, plunging the men into the frigid waters of the glacier-fed lake</a:t>
            </a:r>
            <a:r>
              <a:rPr lang="en-US" dirty="0" smtClean="0">
                <a:effectLst/>
              </a:rPr>
              <a:t>.</a:t>
            </a:r>
            <a:endParaRPr lang="en-US" dirty="0">
              <a:effectLst/>
            </a:endParaRPr>
          </a:p>
          <a:p>
            <a:r>
              <a:rPr lang="en-US" dirty="0">
                <a:effectLst/>
              </a:rPr>
              <a:t>Soon all </a:t>
            </a:r>
            <a:r>
              <a:rPr lang="en-US" dirty="0" smtClean="0">
                <a:effectLst/>
              </a:rPr>
              <a:t>but 1 had drowned</a:t>
            </a:r>
          </a:p>
          <a:p>
            <a:r>
              <a:rPr lang="en-US" dirty="0" smtClean="0">
                <a:effectLst/>
              </a:rPr>
              <a:t>Cpl. Thomas Hough was </a:t>
            </a:r>
            <a:r>
              <a:rPr lang="en-US" dirty="0">
                <a:effectLst/>
              </a:rPr>
              <a:t>rescued by two 10th Mountain soldiers on shore who heard the cries for </a:t>
            </a:r>
            <a:r>
              <a:rPr lang="en-US" dirty="0" smtClean="0">
                <a:effectLst/>
              </a:rPr>
              <a:t>help and </a:t>
            </a:r>
            <a:r>
              <a:rPr lang="en-US" dirty="0">
                <a:effectLst/>
              </a:rPr>
              <a:t>commandeered a fisherman's boat </a:t>
            </a:r>
            <a:r>
              <a:rPr lang="en-US" dirty="0" smtClean="0">
                <a:effectLst/>
              </a:rPr>
              <a:t>. </a:t>
            </a:r>
            <a:r>
              <a:rPr lang="en-US" dirty="0">
                <a:effectLst/>
              </a:rPr>
              <a:t>Hough died in 2005</a:t>
            </a:r>
            <a:r>
              <a:rPr lang="en-US" dirty="0" smtClean="0">
                <a:effectLst/>
              </a:rPr>
              <a:t>.</a:t>
            </a:r>
            <a:endParaRPr lang="en-US" dirty="0">
              <a:effectLs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4079" y="1713592"/>
            <a:ext cx="4417242" cy="44172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08456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73360"/>
            <a:ext cx="10353761" cy="1326321"/>
          </a:xfrm>
        </p:spPr>
        <p:txBody>
          <a:bodyPr/>
          <a:lstStyle/>
          <a:p>
            <a:r>
              <a:rPr lang="en-US" dirty="0" smtClean="0"/>
              <a:t>The telegram</a:t>
            </a:r>
            <a:endParaRPr lang="en-US" dirty="0"/>
          </a:p>
        </p:txBody>
      </p:sp>
      <p:sp>
        <p:nvSpPr>
          <p:cNvPr id="3" name="Content Placeholder 2"/>
          <p:cNvSpPr>
            <a:spLocks noGrp="1"/>
          </p:cNvSpPr>
          <p:nvPr>
            <p:ph idx="1"/>
          </p:nvPr>
        </p:nvSpPr>
        <p:spPr/>
        <p:txBody>
          <a:bodyPr/>
          <a:lstStyle/>
          <a:p>
            <a:pPr marL="0" indent="0">
              <a:buNone/>
            </a:pPr>
            <a:endParaRPr lang="en-US" dirty="0"/>
          </a:p>
        </p:txBody>
      </p:sp>
      <p:pic>
        <p:nvPicPr>
          <p:cNvPr id="12" name="Picture 11"/>
          <p:cNvPicPr>
            <a:picLocks noChangeAspect="1"/>
          </p:cNvPicPr>
          <p:nvPr/>
        </p:nvPicPr>
        <p:blipFill rotWithShape="1">
          <a:blip r:embed="rId2"/>
          <a:srcRect l="26672" t="13396" r="38751" b="12929"/>
          <a:stretch/>
        </p:blipFill>
        <p:spPr>
          <a:xfrm>
            <a:off x="1088572" y="1123406"/>
            <a:ext cx="5029200" cy="5416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p:cNvPicPr>
            <a:picLocks noChangeAspect="1"/>
          </p:cNvPicPr>
          <p:nvPr/>
        </p:nvPicPr>
        <p:blipFill rotWithShape="1">
          <a:blip r:embed="rId3"/>
          <a:srcRect l="26547" t="12855" r="38630" b="5377"/>
          <a:stretch/>
        </p:blipFill>
        <p:spPr>
          <a:xfrm>
            <a:off x="6273556" y="1123407"/>
            <a:ext cx="4802087" cy="5416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19642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child is born. </a:t>
            </a:r>
            <a:endParaRPr lang="en-US" dirty="0"/>
          </a:p>
        </p:txBody>
      </p:sp>
      <p:sp>
        <p:nvSpPr>
          <p:cNvPr id="3" name="Content Placeholder 2"/>
          <p:cNvSpPr>
            <a:spLocks noGrp="1"/>
          </p:cNvSpPr>
          <p:nvPr>
            <p:ph idx="1"/>
          </p:nvPr>
        </p:nvSpPr>
        <p:spPr>
          <a:xfrm>
            <a:off x="741404" y="1935921"/>
            <a:ext cx="10526152" cy="3695136"/>
          </a:xfrm>
        </p:spPr>
        <p:txBody>
          <a:bodyPr/>
          <a:lstStyle/>
          <a:p>
            <a:r>
              <a:rPr lang="en-US" dirty="0" smtClean="0"/>
              <a:t>Jerry T. Dillard II was born September 22, 1945 four months after V-E Day. </a:t>
            </a:r>
          </a:p>
          <a:p>
            <a:r>
              <a:rPr lang="en-US" dirty="0" smtClean="0"/>
              <a:t>Though he would never meet his father, he still has the letters that were written by him. </a:t>
            </a:r>
            <a:endParaRPr lang="en-US" dirty="0"/>
          </a:p>
          <a:p>
            <a:endParaRPr lang="en-US"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4294"/>
          <a:stretch/>
        </p:blipFill>
        <p:spPr>
          <a:xfrm rot="10800000">
            <a:off x="2695502" y="3229230"/>
            <a:ext cx="2288389" cy="32251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0690" r="5795" b="21081"/>
          <a:stretch/>
        </p:blipFill>
        <p:spPr>
          <a:xfrm>
            <a:off x="6593902" y="3229231"/>
            <a:ext cx="2529341" cy="32251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407329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1025</TotalTime>
  <Words>581</Words>
  <Application>Microsoft Office PowerPoint</Application>
  <PresentationFormat>Widescreen</PresentationFormat>
  <Paragraphs>79</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Bookman Old Style</vt:lpstr>
      <vt:lpstr>Rockwell</vt:lpstr>
      <vt:lpstr>Damask</vt:lpstr>
      <vt:lpstr> love and war  Danae Nizamuldin</vt:lpstr>
      <vt:lpstr>Who did I interview?</vt:lpstr>
      <vt:lpstr>Flossie Martha Ann Elizabeth Stewart</vt:lpstr>
      <vt:lpstr>Jerry Tillman DIllard</vt:lpstr>
      <vt:lpstr>Mr. and Mrs. Jerry t Dillard</vt:lpstr>
      <vt:lpstr>In the army</vt:lpstr>
      <vt:lpstr>One fateful day…</vt:lpstr>
      <vt:lpstr>The telegram</vt:lpstr>
      <vt:lpstr>A child is born. </vt:lpstr>
      <vt:lpstr>Wren Jackson Dillard</vt:lpstr>
      <vt:lpstr>Florence American Cemetery</vt:lpstr>
      <vt:lpstr>PowerPoint Presentation</vt:lpstr>
      <vt:lpstr>A sense of closure.</vt:lpstr>
      <vt:lpstr>PowerPoint Presentation</vt:lpstr>
      <vt:lpstr>Where are we now?</vt:lpstr>
      <vt:lpstr>Flossie’s Flock- family Reunion 2015</vt:lpstr>
      <vt:lpstr>PowerPoint Presentation</vt:lpstr>
      <vt:lpstr>Additional resources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love and war  Danae Nizamuldin</dc:title>
  <dc:creator>Danae Nizamuldin</dc:creator>
  <cp:lastModifiedBy>Danae Nizamuldin</cp:lastModifiedBy>
  <cp:revision>45</cp:revision>
  <dcterms:created xsi:type="dcterms:W3CDTF">2015-12-05T11:39:16Z</dcterms:created>
  <dcterms:modified xsi:type="dcterms:W3CDTF">2015-12-07T05:29:59Z</dcterms:modified>
</cp:coreProperties>
</file>